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Economica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4BC208-A39F-49FA-A7ED-06406CA7819D}">
  <a:tblStyle styleId="{484BC208-A39F-49FA-A7ED-06406CA781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Economica-bold.fntdata"/><Relationship Id="rId25" Type="http://schemas.openxmlformats.org/officeDocument/2006/relationships/font" Target="fonts/Economica-regular.fntdata"/><Relationship Id="rId28" Type="http://schemas.openxmlformats.org/officeDocument/2006/relationships/font" Target="fonts/Economica-boldItalic.fntdata"/><Relationship Id="rId27" Type="http://schemas.openxmlformats.org/officeDocument/2006/relationships/font" Target="fonts/Economica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Mathilde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f1d992ef0e_3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f1d992ef0e_3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Floris &amp; Mathilde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f1d992ef0e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f1d992ef0e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Floris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1d992ef0e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f1d992ef0e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The next steps regarding our initials results are: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Before anything else, </a:t>
            </a:r>
            <a:r>
              <a:rPr b="1" lang="fr">
                <a:solidFill>
                  <a:schemeClr val="dk1"/>
                </a:solidFill>
              </a:rPr>
              <a:t>to characterize a cylinder and then integrate it into PLACO</a:t>
            </a:r>
            <a:r>
              <a:rPr lang="fr">
                <a:solidFill>
                  <a:schemeClr val="dk1"/>
                </a:solidFill>
              </a:rPr>
              <a:t>, enhancing the accuracy of our simulations.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Once these measurements are completed, our objective is to </a:t>
            </a:r>
            <a:r>
              <a:rPr b="1" lang="fr">
                <a:solidFill>
                  <a:schemeClr val="dk1"/>
                </a:solidFill>
              </a:rPr>
              <a:t>simulate the robot's walk. 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As shown in this Metabot walk simulation.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The final step will involve</a:t>
            </a:r>
            <a:r>
              <a:rPr b="1" lang="fr">
                <a:solidFill>
                  <a:schemeClr val="dk1"/>
                </a:solidFill>
              </a:rPr>
              <a:t> bringing </a:t>
            </a:r>
            <a:r>
              <a:rPr lang="fr">
                <a:solidFill>
                  <a:schemeClr val="dk1"/>
                </a:solidFill>
              </a:rPr>
              <a:t>this</a:t>
            </a:r>
            <a:r>
              <a:rPr b="1" lang="fr">
                <a:solidFill>
                  <a:schemeClr val="dk1"/>
                </a:solidFill>
              </a:rPr>
              <a:t> simulation into the real world</a:t>
            </a:r>
            <a:r>
              <a:rPr lang="fr">
                <a:solidFill>
                  <a:schemeClr val="dk1"/>
                </a:solidFill>
              </a:rPr>
              <a:t>, allowing us to compare and understand the discrepancies between theoretical simulations and actual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f1d992ef0e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f1d992ef0e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The next steps regarding our initials results are: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Before anything else, </a:t>
            </a:r>
            <a:r>
              <a:rPr b="1" lang="fr">
                <a:solidFill>
                  <a:schemeClr val="dk1"/>
                </a:solidFill>
              </a:rPr>
              <a:t>to characterize a cylinder and then integrate it into PLACO</a:t>
            </a:r>
            <a:r>
              <a:rPr lang="fr">
                <a:solidFill>
                  <a:schemeClr val="dk1"/>
                </a:solidFill>
              </a:rPr>
              <a:t>, enhancing the accuracy of our simulations.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Once these measurements are completed, our objective is to </a:t>
            </a:r>
            <a:r>
              <a:rPr b="1" lang="fr">
                <a:solidFill>
                  <a:schemeClr val="dk1"/>
                </a:solidFill>
              </a:rPr>
              <a:t>simulate the robot's walk. 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As shown in this Metabot walk simulation.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The final step will involve</a:t>
            </a:r>
            <a:r>
              <a:rPr b="1" lang="fr">
                <a:solidFill>
                  <a:schemeClr val="dk1"/>
                </a:solidFill>
              </a:rPr>
              <a:t> bringing </a:t>
            </a:r>
            <a:r>
              <a:rPr lang="fr">
                <a:solidFill>
                  <a:schemeClr val="dk1"/>
                </a:solidFill>
              </a:rPr>
              <a:t>this</a:t>
            </a:r>
            <a:r>
              <a:rPr b="1" lang="fr">
                <a:solidFill>
                  <a:schemeClr val="dk1"/>
                </a:solidFill>
              </a:rPr>
              <a:t> simulation into the real world</a:t>
            </a:r>
            <a:r>
              <a:rPr lang="fr">
                <a:solidFill>
                  <a:schemeClr val="dk1"/>
                </a:solidFill>
              </a:rPr>
              <a:t>, allowing us to compare and understand the discrepancies between theoretical simulations and actual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f1d992ef0e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f1d992ef0e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The next steps regarding our initials results are: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Before anything else, </a:t>
            </a:r>
            <a:r>
              <a:rPr b="1" lang="fr">
                <a:solidFill>
                  <a:schemeClr val="dk1"/>
                </a:solidFill>
              </a:rPr>
              <a:t>to characterize a cylinder and then integrate it into PLACO</a:t>
            </a:r>
            <a:r>
              <a:rPr lang="fr">
                <a:solidFill>
                  <a:schemeClr val="dk1"/>
                </a:solidFill>
              </a:rPr>
              <a:t>, enhancing the accuracy of our simulations.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Once these measurements are completed, our objective is to </a:t>
            </a:r>
            <a:r>
              <a:rPr b="1" lang="fr">
                <a:solidFill>
                  <a:schemeClr val="dk1"/>
                </a:solidFill>
              </a:rPr>
              <a:t>simulate the robot's walk. 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As shown in this Metabot walk simulation.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The final step will involve</a:t>
            </a:r>
            <a:r>
              <a:rPr b="1" lang="fr">
                <a:solidFill>
                  <a:schemeClr val="dk1"/>
                </a:solidFill>
              </a:rPr>
              <a:t> bringing </a:t>
            </a:r>
            <a:r>
              <a:rPr lang="fr">
                <a:solidFill>
                  <a:schemeClr val="dk1"/>
                </a:solidFill>
              </a:rPr>
              <a:t>this</a:t>
            </a:r>
            <a:r>
              <a:rPr b="1" lang="fr">
                <a:solidFill>
                  <a:schemeClr val="dk1"/>
                </a:solidFill>
              </a:rPr>
              <a:t> simulation into the real world</a:t>
            </a:r>
            <a:r>
              <a:rPr lang="fr">
                <a:solidFill>
                  <a:schemeClr val="dk1"/>
                </a:solidFill>
              </a:rPr>
              <a:t>, allowing us to compare and understand the discrepancies between theoretical simulations and actual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b977697cd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b977697cd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The next steps regarding our initials results are: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Before anything else, </a:t>
            </a:r>
            <a:r>
              <a:rPr b="1" lang="fr">
                <a:solidFill>
                  <a:schemeClr val="dk1"/>
                </a:solidFill>
              </a:rPr>
              <a:t>to characterize a cylinder and then integrate it into PLACO</a:t>
            </a:r>
            <a:r>
              <a:rPr lang="fr">
                <a:solidFill>
                  <a:schemeClr val="dk1"/>
                </a:solidFill>
              </a:rPr>
              <a:t>, enhancing the accuracy of our simulations.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Once these measurements are completed, our objective is to </a:t>
            </a:r>
            <a:r>
              <a:rPr b="1" lang="fr">
                <a:solidFill>
                  <a:schemeClr val="dk1"/>
                </a:solidFill>
              </a:rPr>
              <a:t>simulate the robot's walk. 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As shown in this Metabot walk simulation.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The final step will involve</a:t>
            </a:r>
            <a:r>
              <a:rPr b="1" lang="fr">
                <a:solidFill>
                  <a:schemeClr val="dk1"/>
                </a:solidFill>
              </a:rPr>
              <a:t> bringing </a:t>
            </a:r>
            <a:r>
              <a:rPr lang="fr">
                <a:solidFill>
                  <a:schemeClr val="dk1"/>
                </a:solidFill>
              </a:rPr>
              <a:t>this</a:t>
            </a:r>
            <a:r>
              <a:rPr b="1" lang="fr">
                <a:solidFill>
                  <a:schemeClr val="dk1"/>
                </a:solidFill>
              </a:rPr>
              <a:t> simulation into the real world</a:t>
            </a:r>
            <a:r>
              <a:rPr lang="fr">
                <a:solidFill>
                  <a:schemeClr val="dk1"/>
                </a:solidFill>
              </a:rPr>
              <a:t>, allowing us to compare and understand the discrepancies between theoretical simulations and actual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1d992ef0e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1d992ef0e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The next steps regarding our initials results are: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Before anything else, </a:t>
            </a:r>
            <a:r>
              <a:rPr b="1" lang="fr">
                <a:solidFill>
                  <a:schemeClr val="dk1"/>
                </a:solidFill>
              </a:rPr>
              <a:t>to characterize a cylinder and then integrate it into PLACO</a:t>
            </a:r>
            <a:r>
              <a:rPr lang="fr">
                <a:solidFill>
                  <a:schemeClr val="dk1"/>
                </a:solidFill>
              </a:rPr>
              <a:t>, enhancing the accuracy of our simulations.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Once these measurements are completed, our objective is to </a:t>
            </a:r>
            <a:r>
              <a:rPr b="1" lang="fr">
                <a:solidFill>
                  <a:schemeClr val="dk1"/>
                </a:solidFill>
              </a:rPr>
              <a:t>simulate the robot's walk. 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As shown in this Metabot walk simulation.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The final step will involve</a:t>
            </a:r>
            <a:r>
              <a:rPr b="1" lang="fr">
                <a:solidFill>
                  <a:schemeClr val="dk1"/>
                </a:solidFill>
              </a:rPr>
              <a:t> bringing </a:t>
            </a:r>
            <a:r>
              <a:rPr lang="fr">
                <a:solidFill>
                  <a:schemeClr val="dk1"/>
                </a:solidFill>
              </a:rPr>
              <a:t>this</a:t>
            </a:r>
            <a:r>
              <a:rPr b="1" lang="fr">
                <a:solidFill>
                  <a:schemeClr val="dk1"/>
                </a:solidFill>
              </a:rPr>
              <a:t> simulation into the real world</a:t>
            </a:r>
            <a:r>
              <a:rPr lang="fr">
                <a:solidFill>
                  <a:schemeClr val="dk1"/>
                </a:solidFill>
              </a:rPr>
              <a:t>, allowing us to compare and understand the discrepancies between theoretical simulations and actual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1d992ef0e_3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1d992ef0e_3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The next steps regarding our initials results are: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Before anything else, </a:t>
            </a:r>
            <a:r>
              <a:rPr b="1" lang="fr">
                <a:solidFill>
                  <a:schemeClr val="dk1"/>
                </a:solidFill>
              </a:rPr>
              <a:t>to characterize a cylinder and then integrate it into PLACO</a:t>
            </a:r>
            <a:r>
              <a:rPr lang="fr">
                <a:solidFill>
                  <a:schemeClr val="dk1"/>
                </a:solidFill>
              </a:rPr>
              <a:t>, enhancing the accuracy of our simulations.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Once these measurements are completed, our objective is to </a:t>
            </a:r>
            <a:r>
              <a:rPr b="1" lang="fr">
                <a:solidFill>
                  <a:schemeClr val="dk1"/>
                </a:solidFill>
              </a:rPr>
              <a:t>simulate the robot's walk. 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As shown in this Metabot walk simulation.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The final step will involve</a:t>
            </a:r>
            <a:r>
              <a:rPr b="1" lang="fr">
                <a:solidFill>
                  <a:schemeClr val="dk1"/>
                </a:solidFill>
              </a:rPr>
              <a:t> bringing </a:t>
            </a:r>
            <a:r>
              <a:rPr lang="fr">
                <a:solidFill>
                  <a:schemeClr val="dk1"/>
                </a:solidFill>
              </a:rPr>
              <a:t>this</a:t>
            </a:r>
            <a:r>
              <a:rPr b="1" lang="fr">
                <a:solidFill>
                  <a:schemeClr val="dk1"/>
                </a:solidFill>
              </a:rPr>
              <a:t> simulation into the real world</a:t>
            </a:r>
            <a:r>
              <a:rPr lang="fr">
                <a:solidFill>
                  <a:schemeClr val="dk1"/>
                </a:solidFill>
              </a:rPr>
              <a:t>, allowing us to compare and understand the discrepancies between theoretical simulations and actual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1d992ef0e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f1d992ef0e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The next steps regarding our initials results are: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Before anything else, </a:t>
            </a:r>
            <a:r>
              <a:rPr b="1" lang="fr">
                <a:solidFill>
                  <a:schemeClr val="dk1"/>
                </a:solidFill>
              </a:rPr>
              <a:t>to characterize a cylinder and then integrate it into PLACO</a:t>
            </a:r>
            <a:r>
              <a:rPr lang="fr">
                <a:solidFill>
                  <a:schemeClr val="dk1"/>
                </a:solidFill>
              </a:rPr>
              <a:t>, enhancing the accuracy of our simulations.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Once these measurements are completed, our objective is to </a:t>
            </a:r>
            <a:r>
              <a:rPr b="1" lang="fr">
                <a:solidFill>
                  <a:schemeClr val="dk1"/>
                </a:solidFill>
              </a:rPr>
              <a:t>simulate the robot's walk. 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As shown in this Metabot walk simulation.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The final step will involve</a:t>
            </a:r>
            <a:r>
              <a:rPr b="1" lang="fr">
                <a:solidFill>
                  <a:schemeClr val="dk1"/>
                </a:solidFill>
              </a:rPr>
              <a:t> bringing </a:t>
            </a:r>
            <a:r>
              <a:rPr lang="fr">
                <a:solidFill>
                  <a:schemeClr val="dk1"/>
                </a:solidFill>
              </a:rPr>
              <a:t>this</a:t>
            </a:r>
            <a:r>
              <a:rPr b="1" lang="fr">
                <a:solidFill>
                  <a:schemeClr val="dk1"/>
                </a:solidFill>
              </a:rPr>
              <a:t> simulation into the real world</a:t>
            </a:r>
            <a:r>
              <a:rPr lang="fr">
                <a:solidFill>
                  <a:schemeClr val="dk1"/>
                </a:solidFill>
              </a:rPr>
              <a:t>, allowing us to compare and understand the discrepancies between theoretical simulations and actual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cf44bfd4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cf44bfd4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Mathilde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cf44bfd4a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cf44bfd4a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Floris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cf44bfd4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cf44bfd4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dk1"/>
                </a:solidFill>
              </a:rPr>
              <a:t>Floris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cf44bfd4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cf44bfd4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Floris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cf44bfd4a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cf44bfd4a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Mathilde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f1d992ef0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f1d992ef0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Mathilde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8fee8a13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b8fee8a13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Mathilde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1d992ef0e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f1d992ef0e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Floris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8.jp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gif"/><Relationship Id="rId4" Type="http://schemas.openxmlformats.org/officeDocument/2006/relationships/image" Target="../media/image2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759475"/>
            <a:ext cx="3054600" cy="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MEGABOT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24175" y="1740700"/>
            <a:ext cx="2154000" cy="18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Étudiants</a:t>
            </a:r>
            <a:r>
              <a:rPr lang="fr"/>
              <a:t> 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Floris JOUSSELIN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Mathilde POMMIER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6709050" y="1633950"/>
            <a:ext cx="2154000" cy="18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Superviseurs 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Julien ALLALI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Vincent PADOIS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Grégoire PASSAULT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700" y="1776725"/>
            <a:ext cx="3287826" cy="24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887" y="131035"/>
            <a:ext cx="1806213" cy="4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 rotWithShape="1">
          <a:blip r:embed="rId5">
            <a:alphaModFix/>
          </a:blip>
          <a:srcRect b="24017" l="0" r="0" t="0"/>
          <a:stretch/>
        </p:blipFill>
        <p:spPr>
          <a:xfrm>
            <a:off x="284750" y="71925"/>
            <a:ext cx="2232841" cy="6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272" y="71923"/>
            <a:ext cx="1871567" cy="6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284750" y="3616225"/>
            <a:ext cx="2154000" cy="10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Stagiaire</a:t>
            </a:r>
            <a:r>
              <a:rPr lang="fr"/>
              <a:t> 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Hugo LAPLACE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Problèmes rencontrés &amp; pistes de recherche</a:t>
            </a:r>
            <a:endParaRPr/>
          </a:p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aphicFrame>
        <p:nvGraphicFramePr>
          <p:cNvPr id="146" name="Google Shape;146;p22"/>
          <p:cNvGraphicFramePr/>
          <p:nvPr/>
        </p:nvGraphicFramePr>
        <p:xfrm>
          <a:off x="491625" y="111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{484BC208-A39F-49FA-A7ED-06406CA7819D}</a:tableStyleId>
              </a:tblPr>
              <a:tblGrid>
                <a:gridCol w="4080375"/>
                <a:gridCol w="4080375"/>
              </a:tblGrid>
              <a:tr h="17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6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Problèmes rencontrés</a:t>
                      </a:r>
                      <a:endParaRPr b="1"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6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Pistes de recherche</a:t>
                      </a:r>
                      <a:endParaRPr b="1" sz="16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22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A-coups</a:t>
                      </a:r>
                      <a:r>
                        <a:rPr lang="fr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sur les vérins (“Il faut au minimum 20% de la puissance pour que le vérin bouge ?”)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Modifications au niveau des contrôleurs ? </a:t>
                      </a:r>
                      <a:endParaRPr sz="11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                                          des vérins ?</a:t>
                      </a:r>
                      <a:endParaRPr b="1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22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Arc</a:t>
                      </a: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de cercle dans la </a:t>
                      </a:r>
                      <a:r>
                        <a:rPr b="1"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trajectoire</a:t>
                      </a: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de déplacement des pattes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Diminution</a:t>
                      </a: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de l’</a:t>
                      </a:r>
                      <a:r>
                        <a:rPr b="1"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erreur limite</a:t>
                      </a: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dans le QP pour considérer la cible comme atteinte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22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Affichage des </a:t>
                      </a:r>
                      <a:r>
                        <a:rPr b="1" lang="fr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espaces de travail</a:t>
                      </a:r>
                      <a:r>
                        <a:rPr lang="fr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3D des pattes à chaque instant avec </a:t>
                      </a:r>
                      <a:r>
                        <a:rPr b="1" lang="fr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Pycapacity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Envoie des </a:t>
                      </a:r>
                      <a:r>
                        <a:rPr b="1" lang="fr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jacobiennes</a:t>
                      </a:r>
                      <a:r>
                        <a:rPr lang="fr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directement dans </a:t>
                      </a:r>
                      <a:r>
                        <a:rPr b="1" lang="fr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Pycapacity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22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Retard</a:t>
                      </a:r>
                      <a:r>
                        <a:rPr lang="fr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des </a:t>
                      </a:r>
                      <a:r>
                        <a:rPr b="1" lang="fr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vérins</a:t>
                      </a:r>
                      <a:r>
                        <a:rPr lang="fr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par rapport aux ordres des contrôleurs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Pause</a:t>
                      </a:r>
                      <a:r>
                        <a:rPr lang="fr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à chaque changement de direction des vérins pour permettre de rattraper le retard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24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Les </a:t>
                      </a:r>
                      <a:r>
                        <a:rPr b="1" lang="fr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positions réelles initiale</a:t>
                      </a:r>
                      <a:r>
                        <a:rPr lang="fr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des pattes sont </a:t>
                      </a:r>
                      <a:r>
                        <a:rPr b="1" lang="fr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différentes</a:t>
                      </a:r>
                      <a:r>
                        <a:rPr lang="fr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des positions de la </a:t>
                      </a:r>
                      <a:r>
                        <a:rPr b="1" lang="fr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simulation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Lecture des positions </a:t>
                      </a: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 </a:t>
                      </a:r>
                      <a:r>
                        <a:rPr b="1"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vérins</a:t>
                      </a: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du Megabot + implémentation </a:t>
                      </a:r>
                      <a:r>
                        <a:rPr b="1"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retour</a:t>
                      </a: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en </a:t>
                      </a:r>
                      <a:r>
                        <a:rPr b="1"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position initiale de simulation</a:t>
                      </a:r>
                      <a:endParaRPr b="1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16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Agrandir</a:t>
                      </a: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la </a:t>
                      </a:r>
                      <a:r>
                        <a:rPr b="1"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taille</a:t>
                      </a: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des </a:t>
                      </a:r>
                      <a:r>
                        <a:rPr b="1"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pas</a:t>
                      </a: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(20 cm </a:t>
                      </a:r>
                      <a:r>
                        <a:rPr lang="fr" sz="11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→ 40 cm)</a:t>
                      </a:r>
                      <a:endParaRPr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16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Ajout</a:t>
                      </a:r>
                      <a:r>
                        <a:rPr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d’une</a:t>
                      </a:r>
                      <a:r>
                        <a:rPr b="1" lang="fr" sz="11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contrainte d’accélération</a:t>
                      </a:r>
                      <a:endParaRPr b="1" sz="11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265500" y="0"/>
            <a:ext cx="40452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152" name="Google Shape;152;p23"/>
          <p:cNvSpPr txBox="1"/>
          <p:nvPr>
            <p:ph idx="2" type="body"/>
          </p:nvPr>
        </p:nvSpPr>
        <p:spPr>
          <a:xfrm>
            <a:off x="4939500" y="879000"/>
            <a:ext cx="3837000" cy="37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50"/>
              <a:t>Étudiants</a:t>
            </a:r>
            <a:r>
              <a:rPr b="1" lang="fr" sz="2550"/>
              <a:t> :</a:t>
            </a:r>
            <a:endParaRPr b="1" sz="255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"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/>
              <a:t>Floris JOUSSELIN</a:t>
            </a:r>
            <a:endParaRPr sz="2000"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/>
              <a:t>Mathilde POMMIER</a:t>
            </a:r>
            <a:endParaRPr sz="2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28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2550"/>
              <a:t>Remerciements :</a:t>
            </a:r>
            <a:endParaRPr b="1" sz="255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/>
              <a:t>Julien ALLALI</a:t>
            </a:r>
            <a:endParaRPr sz="2000"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/>
              <a:t>Grégoire </a:t>
            </a:r>
            <a:r>
              <a:rPr lang="fr" sz="2000"/>
              <a:t>PASSAULT</a:t>
            </a:r>
            <a:endParaRPr sz="2000"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000"/>
              <a:t>Vincent PADOIS</a:t>
            </a:r>
            <a:endParaRPr sz="2000"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2000"/>
              <a:t>Hugo LAPLACE</a:t>
            </a:r>
            <a:endParaRPr sz="2000"/>
          </a:p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265500" y="879000"/>
            <a:ext cx="4045200" cy="3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Réalisations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Etat de l’art (choix de l’allure de marche et stabilisation optimale)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Caractérisation des vérins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Implémentation du creeping gait en simulation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Communication Placo - </a:t>
            </a: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Microcontrôleurs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Creeping gait d’une patte sur le vrai Megabot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Autres résultats : simulation</a:t>
            </a:r>
            <a:endParaRPr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b="13243" l="21378" r="27318" t="13550"/>
          <a:stretch/>
        </p:blipFill>
        <p:spPr>
          <a:xfrm>
            <a:off x="4420555" y="1680300"/>
            <a:ext cx="2980157" cy="23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 rotWithShape="1">
          <a:blip r:embed="rId4">
            <a:alphaModFix/>
          </a:blip>
          <a:srcRect b="9268" l="11426" r="11108" t="9569"/>
          <a:stretch/>
        </p:blipFill>
        <p:spPr>
          <a:xfrm>
            <a:off x="1743287" y="1680300"/>
            <a:ext cx="2313475" cy="2395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Autres résultats : </a:t>
            </a:r>
            <a:r>
              <a:rPr lang="fr"/>
              <a:t>caractérisation</a:t>
            </a:r>
            <a:r>
              <a:rPr lang="fr"/>
              <a:t> vérins</a:t>
            </a:r>
            <a:endParaRPr/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7225"/>
            <a:ext cx="4260299" cy="319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075" y="1147225"/>
            <a:ext cx="4260301" cy="3195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Autres résultats : champs d’action des pattes</a:t>
            </a:r>
            <a:endParaRPr/>
          </a:p>
        </p:txBody>
      </p:sp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 rotWithShape="1">
          <a:blip r:embed="rId3">
            <a:alphaModFix/>
          </a:blip>
          <a:srcRect b="5437" l="7997" r="8779" t="0"/>
          <a:stretch/>
        </p:blipFill>
        <p:spPr>
          <a:xfrm>
            <a:off x="1633500" y="1147225"/>
            <a:ext cx="5877006" cy="35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Autres résultats : problème de la trajectoire en arc</a:t>
            </a:r>
            <a:endParaRPr/>
          </a:p>
        </p:txBody>
      </p:sp>
      <p:sp>
        <p:nvSpPr>
          <p:cNvPr id="183" name="Google Shape;18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 rotWithShape="1">
          <a:blip r:embed="rId3">
            <a:alphaModFix/>
          </a:blip>
          <a:srcRect b="0" l="0" r="6777" t="0"/>
          <a:stretch/>
        </p:blipFill>
        <p:spPr>
          <a:xfrm>
            <a:off x="311700" y="1465575"/>
            <a:ext cx="8080699" cy="221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Autres résultats : logs vérins sinus</a:t>
            </a:r>
            <a:endParaRPr/>
          </a:p>
        </p:txBody>
      </p:sp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3375" y="1147225"/>
            <a:ext cx="2258916" cy="32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0338" y="1147200"/>
            <a:ext cx="3188074" cy="32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325" y="1147225"/>
            <a:ext cx="3188049" cy="329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311700" y="4438875"/>
            <a:ext cx="1052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400"/>
              <a:t>Vérin 41</a:t>
            </a:r>
            <a:endParaRPr sz="1400"/>
          </a:p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3519600" y="4438875"/>
            <a:ext cx="1052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400"/>
              <a:t>Vérin 42</a:t>
            </a:r>
            <a:endParaRPr sz="1400"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6759200" y="4438875"/>
            <a:ext cx="1052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400"/>
              <a:t>Vérin 43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Autres résultats : logs vérins creeping gait</a:t>
            </a:r>
            <a:endParaRPr/>
          </a:p>
        </p:txBody>
      </p:sp>
      <p:sp>
        <p:nvSpPr>
          <p:cNvPr id="202" name="Google Shape;20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75" y="1113500"/>
            <a:ext cx="2110337" cy="35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0446" y="1113500"/>
            <a:ext cx="2542003" cy="35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3075" y="1147225"/>
            <a:ext cx="2221591" cy="351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776275" y="4604650"/>
            <a:ext cx="1052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400"/>
              <a:t>Vérin 41</a:t>
            </a:r>
            <a:endParaRPr sz="1400"/>
          </a:p>
        </p:txBody>
      </p:sp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3637675" y="4604650"/>
            <a:ext cx="1052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400"/>
              <a:t>Vérin 42</a:t>
            </a:r>
            <a:endParaRPr sz="1400"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6840325" y="4604650"/>
            <a:ext cx="1052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400"/>
              <a:t>Vérin 43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Autres résultats : Pycapacity</a:t>
            </a:r>
            <a:endParaRPr/>
          </a:p>
        </p:txBody>
      </p:sp>
      <p:sp>
        <p:nvSpPr>
          <p:cNvPr id="214" name="Google Shape;21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700" y="1147225"/>
            <a:ext cx="4646612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déplacer un robot de 250 kg ?</a:t>
            </a:r>
            <a:endParaRPr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" y="1147225"/>
            <a:ext cx="8143539" cy="36914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6693166" y="2288575"/>
            <a:ext cx="195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Metabot :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4">
            <a:alphaModFix/>
          </a:blip>
          <a:srcRect b="2162" l="0" r="58640" t="0"/>
          <a:stretch/>
        </p:blipFill>
        <p:spPr>
          <a:xfrm>
            <a:off x="6593925" y="2682175"/>
            <a:ext cx="2049849" cy="16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Comment déterminer la </a:t>
            </a:r>
            <a:r>
              <a:rPr lang="fr"/>
              <a:t>cinématique</a:t>
            </a:r>
            <a:r>
              <a:rPr lang="fr"/>
              <a:t> inverse d’un robot à boucle cinématique fermée ? </a:t>
            </a:r>
            <a:r>
              <a:rPr lang="fr"/>
              <a:t>→ </a:t>
            </a:r>
            <a:r>
              <a:rPr lang="fr"/>
              <a:t>programmation quadratique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Intégrer les limitations physique au solveur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Comment maintenir la stabilité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Quelle marche choisir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Nos résultats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Challenges</a:t>
            </a:r>
            <a:r>
              <a:rPr lang="fr"/>
              <a:t> rencontrés &amp; perspectives futures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Conclusion</a:t>
            </a:r>
            <a:endParaRPr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688" y="234375"/>
            <a:ext cx="85206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3200"/>
              <a:t>Cinématique inverse et programmation quadratique (QP)</a:t>
            </a:r>
            <a:endParaRPr sz="3200"/>
          </a:p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3740700" y="1335050"/>
            <a:ext cx="523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420225" y="954213"/>
            <a:ext cx="75600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 </a:t>
            </a:r>
            <a:r>
              <a:rPr b="1" lang="f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programmation</a:t>
            </a:r>
            <a:r>
              <a:rPr b="1" lang="f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quadratique</a:t>
            </a:r>
            <a:r>
              <a:rPr lang="f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est la </a:t>
            </a:r>
            <a:r>
              <a:rPr b="1" lang="f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minimisation</a:t>
            </a:r>
            <a:r>
              <a:rPr lang="f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 fonctions d’objectifs </a:t>
            </a:r>
            <a:r>
              <a:rPr b="1" lang="f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sous contrainte</a:t>
            </a:r>
            <a:r>
              <a:rPr lang="fr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linéaire</a:t>
            </a:r>
            <a:endParaRPr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420213" y="4176400"/>
            <a:ext cx="756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Contraintes de vitesse et d’élongation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12225"/>
            <a:ext cx="8520600" cy="1821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Caractérisation</a:t>
            </a:r>
            <a:r>
              <a:rPr lang="fr"/>
              <a:t> des </a:t>
            </a:r>
            <a:r>
              <a:rPr lang="fr"/>
              <a:t>vérins</a:t>
            </a:r>
            <a:endParaRPr/>
          </a:p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b="1683" l="7110" r="10969" t="9245"/>
          <a:stretch/>
        </p:blipFill>
        <p:spPr>
          <a:xfrm flipH="1">
            <a:off x="692399" y="1147225"/>
            <a:ext cx="2368412" cy="312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311688" y="4355100"/>
            <a:ext cx="756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Intégration d’une </a:t>
            </a:r>
            <a:r>
              <a:rPr b="1"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contrainte</a:t>
            </a: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en </a:t>
            </a:r>
            <a:r>
              <a:rPr b="1"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vitesse</a:t>
            </a: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des </a:t>
            </a: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vérins</a:t>
            </a: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dans Placo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400" y="1147225"/>
            <a:ext cx="4163200" cy="31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Stabilisation du Megabot </a:t>
            </a:r>
            <a:r>
              <a:rPr lang="fr"/>
              <a:t>- </a:t>
            </a:r>
            <a:r>
              <a:rPr lang="fr" sz="2900"/>
              <a:t>Zero-Moment Point (ZMP)</a:t>
            </a:r>
            <a:endParaRPr sz="2900"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4572000" y="1225225"/>
            <a:ext cx="4260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ZMP</a:t>
            </a:r>
            <a:r>
              <a:rPr lang="fr"/>
              <a:t>: </a:t>
            </a:r>
            <a:r>
              <a:rPr lang="fr" sz="1400"/>
              <a:t>point où                                      </a:t>
            </a:r>
            <a:r>
              <a:rPr lang="fr" sz="1000"/>
              <a:t>M</a:t>
            </a:r>
            <a:r>
              <a:rPr baseline="-25000" lang="fr" sz="1000"/>
              <a:t>Δ</a:t>
            </a:r>
            <a:r>
              <a:rPr lang="fr" sz="1000"/>
              <a:t>(</a:t>
            </a:r>
            <a:r>
              <a:rPr lang="fr" sz="1000"/>
              <a:t>gravitationnelle</a:t>
            </a:r>
            <a:r>
              <a:rPr lang="fr" sz="1000"/>
              <a:t>) +</a:t>
            </a:r>
            <a:r>
              <a:rPr lang="fr" sz="1000"/>
              <a:t> M</a:t>
            </a:r>
            <a:r>
              <a:rPr baseline="-25000" lang="fr" sz="1000"/>
              <a:t>Δ</a:t>
            </a:r>
            <a:r>
              <a:rPr lang="fr" sz="1000"/>
              <a:t>(inertielle) + M</a:t>
            </a:r>
            <a:r>
              <a:rPr baseline="-25000" lang="fr" sz="1000"/>
              <a:t>Δ</a:t>
            </a:r>
            <a:r>
              <a:rPr lang="fr" sz="1000"/>
              <a:t>(Coriolis) + M</a:t>
            </a:r>
            <a:r>
              <a:rPr baseline="-25000" lang="fr" sz="1000"/>
              <a:t>Δ</a:t>
            </a:r>
            <a:r>
              <a:rPr lang="fr" sz="1000"/>
              <a:t>(centrifuge) = </a:t>
            </a:r>
            <a:r>
              <a:rPr b="1" lang="fr" sz="1000"/>
              <a:t>0</a:t>
            </a:r>
            <a:endParaRPr b="1" sz="1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 : </a:t>
            </a:r>
            <a:r>
              <a:rPr lang="fr" sz="1400"/>
              <a:t>centre de </a:t>
            </a:r>
            <a:r>
              <a:rPr b="1" lang="fr" sz="1400"/>
              <a:t>pression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 :  </a:t>
            </a:r>
            <a:r>
              <a:rPr lang="fr" sz="1400"/>
              <a:t>projeté du centre de </a:t>
            </a:r>
            <a:r>
              <a:rPr b="1" lang="fr" sz="1400"/>
              <a:t>masse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Triangle orange : </a:t>
            </a:r>
            <a:r>
              <a:rPr lang="fr" sz="1400"/>
              <a:t>triangle de </a:t>
            </a:r>
            <a:r>
              <a:rPr b="1" lang="fr" sz="1400"/>
              <a:t>sustentation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Triangle jaune : </a:t>
            </a:r>
            <a:r>
              <a:rPr lang="fr" sz="1400"/>
              <a:t>triangle de </a:t>
            </a:r>
            <a:r>
              <a:rPr b="1" lang="fr" sz="1400"/>
              <a:t>sustentation</a:t>
            </a:r>
            <a:r>
              <a:rPr lang="fr" sz="1400"/>
              <a:t>               </a:t>
            </a:r>
            <a:r>
              <a:rPr lang="fr" sz="1400">
                <a:solidFill>
                  <a:schemeClr val="lt1"/>
                </a:solidFill>
              </a:rPr>
              <a:t>_____________________</a:t>
            </a:r>
            <a:r>
              <a:rPr lang="fr" sz="1400"/>
              <a:t>(avec marge de sécurité)</a:t>
            </a:r>
            <a:endParaRPr b="1" sz="1400"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24"/>
            <a:ext cx="4002556" cy="27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311700" y="3943225"/>
            <a:ext cx="414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GRÉGOIRE PASSAULT                                                “Optimisation de la locomotion de robots bas coût à pattes” (2016)</a:t>
            </a:r>
            <a:endParaRPr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Marche stable du Megabot - </a:t>
            </a:r>
            <a:r>
              <a:rPr lang="fr" sz="2900"/>
              <a:t>Creeping gait</a:t>
            </a:r>
            <a:endParaRPr sz="2900"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1594000" y="1378663"/>
            <a:ext cx="2082600" cy="7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accent2"/>
                </a:solidFill>
              </a:rPr>
              <a:t>OUSSAMA KHATIB,      BRUNO SICILIANO “Handbook of Robotic” (2008)</a:t>
            </a:r>
            <a:endParaRPr sz="1100">
              <a:solidFill>
                <a:schemeClr val="accent2"/>
              </a:solidFill>
            </a:endParaRPr>
          </a:p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52790" l="44058" r="29230" t="0"/>
          <a:stretch/>
        </p:blipFill>
        <p:spPr>
          <a:xfrm>
            <a:off x="311700" y="1147225"/>
            <a:ext cx="1282299" cy="12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26" y="2535600"/>
            <a:ext cx="8205942" cy="21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 du creeping gait stable en simulation</a:t>
            </a:r>
            <a:endParaRPr/>
          </a:p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7225"/>
            <a:ext cx="5715000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6116000" y="1147225"/>
            <a:ext cx="27162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Triangle vert : surface de </a:t>
            </a:r>
            <a:r>
              <a:rPr b="1" lang="fr" sz="1400"/>
              <a:t>sustentation</a:t>
            </a:r>
            <a:endParaRPr b="1" sz="1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/>
              <a:t>Point rouge : projeté du </a:t>
            </a:r>
            <a:r>
              <a:rPr b="1" lang="fr" sz="1400"/>
              <a:t>centre de masse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/>
              <a:t>Zone rose : </a:t>
            </a:r>
            <a:r>
              <a:rPr b="1" lang="fr" sz="1400"/>
              <a:t>surface d’action</a:t>
            </a:r>
            <a:r>
              <a:rPr lang="fr" sz="1400"/>
              <a:t> de chaque patte</a:t>
            </a:r>
            <a:endParaRPr b="1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Communication Placo </a:t>
            </a:r>
            <a:r>
              <a:rPr lang="fr"/>
              <a:t>→</a:t>
            </a:r>
            <a:r>
              <a:rPr lang="fr"/>
              <a:t> Megabot</a:t>
            </a:r>
            <a:endParaRPr/>
          </a:p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325" y="1147225"/>
            <a:ext cx="2076455" cy="3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311700" y="1147225"/>
            <a:ext cx="42603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AutoNum type="arabicPeriod"/>
            </a:pPr>
            <a:r>
              <a:rPr lang="fr" sz="1400">
                <a:solidFill>
                  <a:srgbClr val="0000FF"/>
                </a:solidFill>
              </a:rPr>
              <a:t>Publication des valeures de positions de tous les vérins dans la </a:t>
            </a:r>
            <a:r>
              <a:rPr b="1" lang="fr" sz="1400">
                <a:solidFill>
                  <a:srgbClr val="0000FF"/>
                </a:solidFill>
              </a:rPr>
              <a:t>simulation</a:t>
            </a:r>
            <a:endParaRPr b="1" sz="1400"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 sz="1400"/>
              <a:t>Transmission des positions au microcontrôleurs via un protocol de communication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 sz="1400"/>
              <a:t>Transmission des ordre des </a:t>
            </a:r>
            <a:r>
              <a:rPr lang="fr" sz="1400"/>
              <a:t>microcontrôleurs aux vérins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